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6" r:id="rId4"/>
    <p:sldId id="274" r:id="rId5"/>
    <p:sldId id="278" r:id="rId6"/>
    <p:sldId id="279" r:id="rId7"/>
    <p:sldId id="284" r:id="rId8"/>
    <p:sldId id="277" r:id="rId9"/>
    <p:sldId id="286" r:id="rId10"/>
    <p:sldId id="275" r:id="rId11"/>
    <p:sldId id="280" r:id="rId12"/>
    <p:sldId id="281" r:id="rId13"/>
    <p:sldId id="282" r:id="rId14"/>
    <p:sldId id="283" r:id="rId15"/>
    <p:sldId id="285" r:id="rId16"/>
  </p:sldIdLst>
  <p:sldSz cx="9144000" cy="5143500" type="screen16x9"/>
  <p:notesSz cx="6858000" cy="9144000"/>
  <p:embeddedFontLst>
    <p:embeddedFont>
      <p:font typeface="Nunito" panose="020B0604020202020204" charset="-52"/>
      <p:regular r:id="rId18"/>
      <p:bold r:id="rId19"/>
      <p:italic r:id="rId20"/>
      <p:boldItalic r:id="rId21"/>
    </p:embeddedFont>
    <p:embeddedFont>
      <p:font typeface="Microsoft Sans Serif" panose="020B0604020202020204" pitchFamily="34" charset="0"/>
      <p:regular r:id="rId22"/>
    </p:embeddedFont>
    <p:embeddedFont>
      <p:font typeface="Maven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641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a2dbf818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a2dbf818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a2dbf818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a2dbf818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a2dbf818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fa2dbf818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38971d6e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38971d6e9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38971d6e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38971d6e9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a2dbf81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a2dbf818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a2dbf818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a2dbf818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a2dbf818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a2dbf818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mycollages.ru/collage-faq/podrobnee-o-servis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ctrTitle"/>
          </p:nvPr>
        </p:nvSpPr>
        <p:spPr>
          <a:xfrm>
            <a:off x="386522" y="1641480"/>
            <a:ext cx="85575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algn="ctr"/>
            <a:r>
              <a:rPr lang="ru-RU" dirty="0"/>
              <a:t>Формирование читательской грамотности на уроках русского языка и </a:t>
            </a:r>
            <a:r>
              <a:rPr lang="ru-RU" dirty="0" smtClean="0"/>
              <a:t>литературы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5-9 классах </a:t>
            </a:r>
            <a:br>
              <a:rPr lang="ru-RU" dirty="0"/>
            </a:br>
            <a:endParaRPr dirty="0"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"/>
          </p:nvPr>
        </p:nvSpPr>
        <p:spPr>
          <a:xfrm>
            <a:off x="1045660" y="3837956"/>
            <a:ext cx="71850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Дондокова</a:t>
            </a:r>
            <a:r>
              <a:rPr lang="ru-RU" dirty="0" smtClean="0"/>
              <a:t> Ц.Л., учитель русского языка и литературы МБОУ «</a:t>
            </a:r>
            <a:r>
              <a:rPr lang="ru-RU" dirty="0" err="1" smtClean="0"/>
              <a:t>Дульдургинская</a:t>
            </a:r>
            <a:r>
              <a:rPr lang="ru-RU" dirty="0" smtClean="0"/>
              <a:t> СОШ №2»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Забайкальского края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0" y="62051"/>
            <a:ext cx="5107022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i="1" dirty="0" smtClean="0"/>
              <a:t>Цифровой </a:t>
            </a:r>
            <a:r>
              <a:rPr lang="ru-RU" sz="1600" i="1" dirty="0"/>
              <a:t>инструмент «Облако слов».</a:t>
            </a:r>
            <a:r>
              <a:rPr lang="ru-RU" sz="1600" dirty="0"/>
              <a:t/>
            </a:r>
            <a:br>
              <a:rPr lang="ru-RU" sz="1600" dirty="0"/>
            </a:br>
            <a:endParaRPr sz="1600" dirty="0"/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236725" y="856225"/>
            <a:ext cx="8514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2" descr="C:\Users\admin\Desktop\вебинар 2020\Русскиенар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56" y="918221"/>
            <a:ext cx="4673836" cy="387160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24272" y="3729109"/>
            <a:ext cx="3479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3</a:t>
            </a:r>
            <a:r>
              <a:rPr lang="ru-RU" i="1" dirty="0" smtClean="0"/>
              <a:t>) Цифровой инструмент:</a:t>
            </a:r>
          </a:p>
          <a:p>
            <a:r>
              <a:rPr lang="ru-RU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Онлайн-коллажи - </a:t>
            </a:r>
            <a:r>
              <a:rPr lang="ru-RU" dirty="0"/>
              <a:t>это фотографии, текстуры, надписи, фоторамки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i="1" dirty="0">
                <a:solidFill>
                  <a:srgbClr val="0A0A0A"/>
                </a:solidFill>
              </a:rPr>
              <a:t>MyCollages.ru</a:t>
            </a:r>
            <a:r>
              <a:rPr lang="ru-RU" dirty="0"/>
              <a:t> - это </a:t>
            </a:r>
            <a:r>
              <a:rPr lang="ru-RU" dirty="0">
                <a:hlinkClick r:id="rId4" tooltip="MyCollages: Программа для фотоколлажа"/>
              </a:rPr>
              <a:t>программа для фотоколлажа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2130" y="918450"/>
            <a:ext cx="324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Схемы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: круг- характеристики </a:t>
            </a:r>
            <a:r>
              <a:rPr lang="ru-RU" dirty="0" smtClean="0"/>
              <a:t>литературных героев</a:t>
            </a:r>
            <a:endParaRPr lang="ru-RU" dirty="0"/>
          </a:p>
        </p:txBody>
      </p:sp>
      <p:pic>
        <p:nvPicPr>
          <p:cNvPr id="1026" name="Picture 2" descr="https://konspekta.net/studopedianet/baza15/14288265021085.files/image0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72" y="1441670"/>
            <a:ext cx="3600109" cy="21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212600" y="2305898"/>
            <a:ext cx="3743315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текстов </a:t>
            </a:r>
            <a:r>
              <a:rPr lang="ru-RU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(пересказ, </a:t>
            </a:r>
            <a:r>
              <a:rPr lang="ru-RU" sz="1600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Манилов 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Ленивый, бесхозяйственный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Мечтает, сидит дома, ничего не делает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такой?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«мертвая душа».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Ноздрев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Хвастливый, драчливый.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 карты, пьет и врет.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Страсть к чему угодно.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такой?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«Мертвая душа».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Плюшкин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Скупой, жадный, пустой.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копит, но не для себя.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был живой,</a:t>
            </a:r>
            <a: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«мертвая душа»!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i="1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9556" y="2374301"/>
            <a:ext cx="3801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Хозяйственная, дубинноголовая.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копит, копит, копит.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она копит?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знает!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Собакевич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неуклюжий, жадный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Думает, понимает и обманывает.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такой?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«мертвая душа».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.</a:t>
            </a:r>
          </a:p>
        </p:txBody>
      </p:sp>
      <p:pic>
        <p:nvPicPr>
          <p:cNvPr id="2050" name="Picture 2" descr="https://present5.com/presentation/48396447_184595916/im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37" y="299067"/>
            <a:ext cx="2766979" cy="20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1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73689" y="120418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1200"/>
              </a:spcBef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текстов.</a:t>
            </a: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от Е.В. Пугача, преподавателя ОЦ «Сириус», писателя, критика, университетского преподавателя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749" y="1011677"/>
            <a:ext cx="8197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800" dirty="0" smtClean="0"/>
              <a:t>1.Сравнительно </a:t>
            </a:r>
            <a:r>
              <a:rPr lang="ru-RU" sz="1800" dirty="0"/>
              <a:t>свободное владение разными стилями речи.</a:t>
            </a:r>
          </a:p>
          <a:p>
            <a:pPr>
              <a:lnSpc>
                <a:spcPct val="200000"/>
              </a:lnSpc>
            </a:pPr>
            <a:r>
              <a:rPr lang="ru-RU" sz="1800" dirty="0"/>
              <a:t>2. </a:t>
            </a:r>
            <a:r>
              <a:rPr lang="ru-RU" sz="1800" dirty="0" smtClean="0"/>
              <a:t>Сознательное </a:t>
            </a:r>
            <a:r>
              <a:rPr lang="ru-RU" sz="1800" dirty="0"/>
              <a:t>владение литературными тропами.</a:t>
            </a:r>
          </a:p>
          <a:p>
            <a:pPr>
              <a:lnSpc>
                <a:spcPct val="200000"/>
              </a:lnSpc>
            </a:pPr>
            <a:r>
              <a:rPr lang="ru-RU" sz="1800" dirty="0"/>
              <a:t>3. </a:t>
            </a:r>
            <a:r>
              <a:rPr lang="ru-RU" sz="1800" dirty="0" smtClean="0"/>
              <a:t>Наличие </a:t>
            </a:r>
            <a:r>
              <a:rPr lang="ru-RU" sz="1800" dirty="0"/>
              <a:t>в сознании пишущего некоторого поля культурных ориентаций.</a:t>
            </a:r>
          </a:p>
          <a:p>
            <a:pPr>
              <a:lnSpc>
                <a:spcPct val="200000"/>
              </a:lnSpc>
            </a:pPr>
            <a:r>
              <a:rPr lang="ru-RU" sz="1800" dirty="0" smtClean="0"/>
              <a:t>4.Наличие </a:t>
            </a:r>
            <a:r>
              <a:rPr lang="ru-RU" sz="1800" dirty="0"/>
              <a:t>необходимых специальных знаний.</a:t>
            </a:r>
          </a:p>
          <a:p>
            <a:pPr>
              <a:lnSpc>
                <a:spcPct val="200000"/>
              </a:lnSpc>
            </a:pPr>
            <a:r>
              <a:rPr lang="ru-RU" sz="1800" dirty="0"/>
              <a:t>5. </a:t>
            </a:r>
            <a:r>
              <a:rPr lang="ru-RU" sz="1800" dirty="0" smtClean="0"/>
              <a:t>Наличие </a:t>
            </a:r>
            <a:r>
              <a:rPr lang="ru-RU" sz="1800" dirty="0"/>
              <a:t>творческого потенциала</a:t>
            </a:r>
            <a:r>
              <a:rPr lang="ru-RU" sz="1800" i="1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870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73689" y="120418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1200"/>
              </a:spcBef>
            </a:pPr>
            <a:r>
              <a:rPr lang="ru-RU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вторичных текстов</a:t>
            </a:r>
            <a:endParaRPr sz="1600" dirty="0"/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236725" y="856225"/>
            <a:ext cx="8514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Снек-контент</a:t>
            </a:r>
            <a:r>
              <a:rPr lang="ru-RU" b="1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0A0A0A"/>
                </a:solidFill>
              </a:rPr>
              <a:t>-</a:t>
            </a:r>
            <a:r>
              <a:rPr lang="ru-RU" b="1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rgbClr val="0A0A0A"/>
                </a:solidFill>
              </a:rPr>
              <a:t>короткие тексты - аннотации, такие небольшие по объему, с яркими заголовками, способные привлечь внимание пользователя среди обилия информации, в короткие сроки дать ему суть информации и перевести на полный объём текста в случае заинтересованности. Это, может быть, видео длиною в пару секунд</a:t>
            </a:r>
            <a:r>
              <a:rPr lang="ru-RU" b="1" dirty="0" smtClean="0">
                <a:solidFill>
                  <a:srgbClr val="0A0A0A"/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Cторителлинг</a:t>
            </a:r>
            <a:r>
              <a:rPr lang="ru-RU" dirty="0"/>
              <a:t> </a:t>
            </a:r>
            <a:r>
              <a:rPr lang="ru-RU" b="1" dirty="0">
                <a:solidFill>
                  <a:srgbClr val="0A0A0A"/>
                </a:solidFill>
              </a:rPr>
              <a:t>– искусство донесение поучительной информации, с помощью знаний, рассказов, историй, которые возбуждают у человека эмоции и </a:t>
            </a:r>
            <a:r>
              <a:rPr lang="ru-RU" b="1" dirty="0" smtClean="0">
                <a:solidFill>
                  <a:srgbClr val="0A0A0A"/>
                </a:solidFill>
              </a:rPr>
              <a:t>размышления</a:t>
            </a:r>
          </a:p>
          <a:p>
            <a:endParaRPr lang="ru-RU" dirty="0"/>
          </a:p>
          <a:p>
            <a:r>
              <a:rPr lang="ru-RU" b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Буктрейлер</a:t>
            </a:r>
            <a: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  <a:t> (англ. </a:t>
            </a:r>
            <a:r>
              <a:rPr lang="ru-RU" b="1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booktrailer</a:t>
            </a:r>
            <a: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  <a:t>) </a:t>
            </a:r>
            <a:r>
              <a:rPr lang="ru-RU" b="1" dirty="0">
                <a:solidFill>
                  <a:srgbClr val="0A0A0A"/>
                </a:solidFill>
              </a:rPr>
              <a:t>— это короткий видеоролик, рассказывающий в произвольной художественной форме о какой-либо книге. Цель таких роликов – реклама </a:t>
            </a:r>
            <a:r>
              <a:rPr lang="ru-RU" b="1" dirty="0" err="1">
                <a:solidFill>
                  <a:srgbClr val="0A0A0A"/>
                </a:solidFill>
              </a:rPr>
              <a:t>свежевышедших</a:t>
            </a:r>
            <a:r>
              <a:rPr lang="ru-RU" b="1" dirty="0">
                <a:solidFill>
                  <a:srgbClr val="0A0A0A"/>
                </a:solidFill>
              </a:rPr>
              <a:t> книг и пропаганда чтения, привлечение внимания к книгам при помощи визуальных </a:t>
            </a:r>
            <a:r>
              <a:rPr lang="ru-RU" b="1" dirty="0" smtClean="0">
                <a:solidFill>
                  <a:srgbClr val="0A0A0A"/>
                </a:solidFill>
              </a:rPr>
              <a:t>средств</a:t>
            </a:r>
            <a:r>
              <a:rPr lang="ru-RU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09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73689" y="120418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1600" i="1" dirty="0">
                <a:solidFill>
                  <a:srgbClr val="C00000"/>
                </a:solidFill>
              </a:rPr>
              <a:t>Как можно использовать эти приемы на уроке, например, по сказу </a:t>
            </a:r>
            <a:r>
              <a:rPr lang="ru-RU" sz="1600" i="1" dirty="0" smtClean="0">
                <a:solidFill>
                  <a:srgbClr val="C00000"/>
                </a:solidFill>
              </a:rPr>
              <a:t>П.П. Бажова «Хозяйка горы Медной»?</a:t>
            </a: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236725" y="856225"/>
            <a:ext cx="8514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i="1" dirty="0" smtClean="0"/>
              <a:t>Приведем пример.</a:t>
            </a:r>
            <a:endParaRPr lang="ru-RU" sz="1800" dirty="0"/>
          </a:p>
          <a:p>
            <a:pPr lvl="0"/>
            <a:r>
              <a:rPr lang="ru-RU" sz="1800" i="1" dirty="0"/>
              <a:t> З</a:t>
            </a:r>
            <a:r>
              <a:rPr lang="ru-RU" sz="1800" i="1" dirty="0" smtClean="0"/>
              <a:t>адания:</a:t>
            </a:r>
          </a:p>
          <a:p>
            <a:pPr lvl="0"/>
            <a:r>
              <a:rPr lang="ru-RU" sz="1800" i="1" dirty="0" smtClean="0"/>
              <a:t>1. </a:t>
            </a:r>
            <a:r>
              <a:rPr lang="ru-RU" sz="1800" i="1" dirty="0"/>
              <a:t>Используя прием </a:t>
            </a:r>
            <a:r>
              <a:rPr lang="ru-RU" sz="1800" i="1" dirty="0" err="1"/>
              <a:t>сторителлинг</a:t>
            </a:r>
            <a:r>
              <a:rPr lang="ru-RU" sz="1800" i="1" dirty="0"/>
              <a:t>, расскажите о мастеровом </a:t>
            </a:r>
            <a:r>
              <a:rPr lang="ru-RU" sz="1800" i="1" dirty="0" err="1"/>
              <a:t>Спепане</a:t>
            </a:r>
            <a:r>
              <a:rPr lang="ru-RU" sz="1800" i="1" dirty="0"/>
              <a:t>.</a:t>
            </a:r>
            <a:endParaRPr lang="ru-RU" sz="1800" dirty="0"/>
          </a:p>
          <a:p>
            <a:pPr lvl="0"/>
            <a:r>
              <a:rPr lang="ru-RU" sz="1800" i="1" dirty="0" smtClean="0"/>
              <a:t>2. Используя </a:t>
            </a:r>
            <a:r>
              <a:rPr lang="ru-RU" sz="1800" i="1" dirty="0"/>
              <a:t>цифровой контент «Облако слов», составьте портрет  Хозяйки горы медной.</a:t>
            </a:r>
            <a:endParaRPr lang="ru-RU" sz="1800" dirty="0"/>
          </a:p>
          <a:p>
            <a:pPr lvl="0"/>
            <a:r>
              <a:rPr lang="ru-RU" sz="1800" i="1" dirty="0" smtClean="0"/>
              <a:t>3. Используя </a:t>
            </a:r>
            <a:r>
              <a:rPr lang="ru-RU" sz="1800" i="1" dirty="0"/>
              <a:t>цифровой инструмент снек-контент, расскажите о Хозяйке горы Медной.</a:t>
            </a:r>
            <a:endParaRPr lang="ru-RU" sz="1800" dirty="0"/>
          </a:p>
          <a:p>
            <a:pPr lvl="0"/>
            <a:r>
              <a:rPr lang="ru-RU" sz="1800" i="1" dirty="0" smtClean="0"/>
              <a:t>4. Составьте </a:t>
            </a:r>
            <a:r>
              <a:rPr lang="ru-RU" sz="1800" i="1" dirty="0" err="1"/>
              <a:t>буктрейлер</a:t>
            </a:r>
            <a:r>
              <a:rPr lang="ru-RU" sz="1800" i="1" dirty="0"/>
              <a:t> к сказу «Медной горы Хозяйка».</a:t>
            </a:r>
            <a:endParaRPr lang="ru-RU" sz="1800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0A0A0A"/>
                </a:solidFill>
              </a:rPr>
              <a:t>Данные </a:t>
            </a:r>
            <a:r>
              <a:rPr lang="ru-RU" dirty="0">
                <a:solidFill>
                  <a:srgbClr val="0A0A0A"/>
                </a:solidFill>
              </a:rPr>
              <a:t>задания помогут войти в мир героев уникальных героев уральского мастера сказов, раскрыть образы героев.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75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73689" y="120418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210784" y="1757655"/>
            <a:ext cx="8514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rgbClr val="0A0A0A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81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316500" y="309750"/>
            <a:ext cx="8421000" cy="114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>
                <a:solidFill>
                  <a:schemeClr val="bg2"/>
                </a:solidFill>
              </a:rPr>
              <a:t>Для чего формировать читательскую грамотность?</a:t>
            </a:r>
            <a:endParaRPr b="0" dirty="0">
              <a:solidFill>
                <a:schemeClr val="bg2"/>
              </a:solidFill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982036" y="2593434"/>
            <a:ext cx="29751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/>
            <a:r>
              <a:rPr lang="ru-RU" sz="6400" dirty="0" smtClean="0"/>
              <a:t> </a:t>
            </a:r>
            <a:r>
              <a:rPr lang="ru-RU" sz="6400" dirty="0"/>
              <a:t>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 в социальной жизни</a:t>
            </a:r>
            <a:r>
              <a:rPr lang="ru-RU" dirty="0"/>
              <a:t>. </a:t>
            </a:r>
            <a:endParaRPr dirty="0"/>
          </a:p>
        </p:txBody>
      </p:sp>
      <p:sp>
        <p:nvSpPr>
          <p:cNvPr id="297" name="Google Shape;297;p16"/>
          <p:cNvSpPr/>
          <p:nvPr/>
        </p:nvSpPr>
        <p:spPr>
          <a:xfrm>
            <a:off x="1331835" y="1765561"/>
            <a:ext cx="2320500" cy="38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</a:rPr>
              <a:t>зачем это ученику?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5488134" y="1765561"/>
            <a:ext cx="2320500" cy="38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</a:rPr>
              <a:t>зачем это учителю?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1"/>
          </p:nvPr>
        </p:nvSpPr>
        <p:spPr>
          <a:xfrm>
            <a:off x="4863174" y="4026642"/>
            <a:ext cx="357042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ru-RU" dirty="0" smtClean="0"/>
              <a:t>Воспитать грамотного читателя </a:t>
            </a:r>
            <a:r>
              <a:rPr lang="ru-RU" dirty="0"/>
              <a:t>и </a:t>
            </a:r>
            <a:r>
              <a:rPr lang="ru-RU" dirty="0" smtClean="0"/>
              <a:t>успешного человека</a:t>
            </a:r>
          </a:p>
          <a:p>
            <a:pPr marL="0" indent="0"/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Google Shape;306;p17"/>
          <p:cNvPicPr preferRelativeResize="0"/>
          <p:nvPr/>
        </p:nvPicPr>
        <p:blipFill rotWithShape="1">
          <a:blip r:embed="rId3">
            <a:alphaModFix/>
          </a:blip>
          <a:srcRect l="1820" t="16921" r="32220" b="19245"/>
          <a:stretch/>
        </p:blipFill>
        <p:spPr>
          <a:xfrm>
            <a:off x="5582058" y="2306592"/>
            <a:ext cx="2132652" cy="151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"/>
          <p:cNvSpPr txBox="1">
            <a:spLocks noGrp="1"/>
          </p:cNvSpPr>
          <p:nvPr>
            <p:ph type="subTitle" idx="1"/>
          </p:nvPr>
        </p:nvSpPr>
        <p:spPr>
          <a:xfrm>
            <a:off x="385865" y="258112"/>
            <a:ext cx="82797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Эффективные приемы работы с текстом</a:t>
            </a:r>
            <a:r>
              <a:rPr lang="ru-RU" sz="1400" dirty="0" smtClean="0"/>
              <a:t>:</a:t>
            </a:r>
            <a:endParaRPr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042" y="886261"/>
            <a:ext cx="8686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b="1" dirty="0" smtClean="0"/>
              <a:t>Работа </a:t>
            </a:r>
            <a:r>
              <a:rPr lang="ru-RU" sz="2000" b="1" dirty="0"/>
              <a:t>с текстом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/>
              <a:t> </a:t>
            </a:r>
            <a:r>
              <a:rPr lang="ru-RU" sz="2000" b="1" dirty="0"/>
              <a:t>Текстами являются таблицы, </a:t>
            </a:r>
            <a:r>
              <a:rPr lang="ru-RU" sz="2000" b="1" dirty="0" smtClean="0"/>
              <a:t>картины, ноты </a:t>
            </a:r>
            <a:r>
              <a:rPr lang="ru-RU" sz="2000" b="1" dirty="0"/>
              <a:t>и т.д</a:t>
            </a:r>
            <a:r>
              <a:rPr lang="ru-RU" sz="2000" b="1" dirty="0" smtClean="0"/>
              <a:t>.</a:t>
            </a:r>
          </a:p>
          <a:p>
            <a:pPr lvl="0"/>
            <a:r>
              <a:rPr lang="ru-RU" sz="2000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65" y="2232318"/>
            <a:ext cx="7915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2</a:t>
            </a:r>
            <a:r>
              <a:rPr lang="ru-RU" sz="2000" b="1" dirty="0" smtClean="0"/>
              <a:t>. Построение </a:t>
            </a:r>
            <a:r>
              <a:rPr lang="ru-RU" sz="2000" b="1" dirty="0"/>
              <a:t>смысловых опор (схемы, скетчи, коллаж и др.).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6111" y="3445566"/>
            <a:ext cx="8122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Создание </a:t>
            </a:r>
            <a:r>
              <a:rPr lang="ru-RU" sz="2000" b="1" dirty="0"/>
              <a:t>вторичных текстов (пересказ, </a:t>
            </a:r>
            <a:r>
              <a:rPr lang="ru-RU" sz="2000" b="1" dirty="0" err="1"/>
              <a:t>синквейн</a:t>
            </a:r>
            <a:r>
              <a:rPr lang="ru-RU" sz="2000" b="1" dirty="0"/>
              <a:t>, </a:t>
            </a:r>
            <a:r>
              <a:rPr lang="ru-RU" sz="2000" b="1" dirty="0" err="1"/>
              <a:t>сторителлинг</a:t>
            </a:r>
            <a:r>
              <a:rPr lang="ru-RU" sz="2000" b="1" dirty="0"/>
              <a:t> и др.).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773" y="2995141"/>
            <a:ext cx="7677975" cy="1872900"/>
          </a:xfrm>
        </p:spPr>
        <p:txBody>
          <a:bodyPr>
            <a:normAutofit fontScale="90000"/>
          </a:bodyPr>
          <a:lstStyle/>
          <a:p>
            <a:r>
              <a:rPr lang="ru-RU" sz="1800" i="1" dirty="0">
                <a:solidFill>
                  <a:srgbClr val="C00000"/>
                </a:solidFill>
              </a:rPr>
              <a:t>1. </a:t>
            </a:r>
            <a:r>
              <a:rPr lang="ru-RU" sz="1800" dirty="0">
                <a:solidFill>
                  <a:srgbClr val="C00000"/>
                </a:solidFill>
              </a:rPr>
              <a:t>Работа с </a:t>
            </a:r>
            <a:r>
              <a:rPr lang="ru-RU" sz="1800" dirty="0" err="1">
                <a:solidFill>
                  <a:srgbClr val="C00000"/>
                </a:solidFill>
              </a:rPr>
              <a:t>несплошными</a:t>
            </a:r>
            <a:r>
              <a:rPr lang="ru-RU" sz="1800" dirty="0">
                <a:solidFill>
                  <a:srgbClr val="C00000"/>
                </a:solidFill>
              </a:rPr>
              <a:t> текстами</a:t>
            </a:r>
            <a:r>
              <a:rPr lang="ru-RU" sz="1800" dirty="0" smtClean="0">
                <a:solidFill>
                  <a:srgbClr val="0A0A0A"/>
                </a:solidFill>
              </a:rPr>
              <a:t>.</a:t>
            </a:r>
            <a:br>
              <a:rPr lang="ru-RU" sz="1800" dirty="0" smtClean="0">
                <a:solidFill>
                  <a:srgbClr val="0A0A0A"/>
                </a:solidFill>
              </a:rPr>
            </a:br>
            <a:r>
              <a:rPr lang="ru-RU" sz="1800" dirty="0">
                <a:solidFill>
                  <a:srgbClr val="0A0A0A"/>
                </a:solidFill>
              </a:rPr>
              <a:t/>
            </a:r>
            <a:br>
              <a:rPr lang="ru-RU" sz="1800" dirty="0">
                <a:solidFill>
                  <a:srgbClr val="0A0A0A"/>
                </a:solidFill>
              </a:rPr>
            </a:br>
            <a:r>
              <a:rPr lang="ru-RU" sz="1800" i="1" dirty="0">
                <a:solidFill>
                  <a:srgbClr val="0A0A0A"/>
                </a:solidFill>
              </a:rPr>
              <a:t>Ответьте на вопросы. Обведите правильный ответ на билете.</a:t>
            </a:r>
            <a:r>
              <a:rPr lang="ru-RU" sz="1800" dirty="0">
                <a:solidFill>
                  <a:srgbClr val="0A0A0A"/>
                </a:solidFill>
              </a:rPr>
              <a:t/>
            </a:r>
            <a:br>
              <a:rPr lang="ru-RU" sz="1800" dirty="0">
                <a:solidFill>
                  <a:srgbClr val="0A0A0A"/>
                </a:solidFill>
              </a:rPr>
            </a:br>
            <a:r>
              <a:rPr lang="ru-RU" sz="1800" dirty="0">
                <a:solidFill>
                  <a:srgbClr val="0A0A0A"/>
                </a:solidFill>
              </a:rPr>
              <a:t>1. В каком месяце состоится представление?</a:t>
            </a:r>
            <a:br>
              <a:rPr lang="ru-RU" sz="1800" dirty="0">
                <a:solidFill>
                  <a:srgbClr val="0A0A0A"/>
                </a:solidFill>
              </a:rPr>
            </a:br>
            <a:r>
              <a:rPr lang="ru-RU" sz="1800" dirty="0">
                <a:solidFill>
                  <a:srgbClr val="0A0A0A"/>
                </a:solidFill>
              </a:rPr>
              <a:t>2. Какие профессиональные ограничения введены для зрителей?</a:t>
            </a:r>
            <a:br>
              <a:rPr lang="ru-RU" sz="1800" dirty="0">
                <a:solidFill>
                  <a:srgbClr val="0A0A0A"/>
                </a:solidFill>
              </a:rPr>
            </a:br>
            <a:r>
              <a:rPr lang="ru-RU" sz="1800" dirty="0">
                <a:solidFill>
                  <a:srgbClr val="0A0A0A"/>
                </a:solidFill>
              </a:rPr>
              <a:t>3. Какое место ваше</a:t>
            </a:r>
            <a:r>
              <a:rPr lang="ru-RU" sz="1800" dirty="0" smtClean="0">
                <a:solidFill>
                  <a:srgbClr val="0A0A0A"/>
                </a:solidFill>
              </a:rPr>
              <a:t>?</a:t>
            </a:r>
            <a:br>
              <a:rPr lang="ru-RU" sz="1800" dirty="0" smtClean="0">
                <a:solidFill>
                  <a:srgbClr val="0A0A0A"/>
                </a:solidFill>
              </a:rPr>
            </a:br>
            <a:r>
              <a:rPr lang="ru-RU" sz="18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Задание </a:t>
            </a:r>
            <a:r>
              <a:rPr lang="ru-RU" sz="18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№1 проверяет умение находить и извлекать </a:t>
            </a:r>
            <a:r>
              <a:rPr lang="ru-RU" sz="1800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информацию.</a:t>
            </a:r>
            <a: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C:\Users\ASUS\Downloads\Screenshot_20211114-182037_Viber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76" y="252919"/>
            <a:ext cx="4786008" cy="2347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402" y="145257"/>
            <a:ext cx="83852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b="1" i="1" dirty="0">
                <a:solidFill>
                  <a:srgbClr val="0A0A0A"/>
                </a:solidFill>
              </a:rPr>
              <a:t>ЗАДАНИЕ №</a:t>
            </a:r>
            <a:r>
              <a:rPr lang="ru-RU" i="1" dirty="0">
                <a:solidFill>
                  <a:srgbClr val="0A0A0A"/>
                </a:solidFill>
              </a:rPr>
              <a:t>2</a:t>
            </a:r>
            <a:endParaRPr lang="ru-RU" dirty="0">
              <a:solidFill>
                <a:srgbClr val="0A0A0A"/>
              </a:solidFill>
            </a:endParaRPr>
          </a:p>
          <a:p>
            <a:r>
              <a:rPr lang="ru-RU" i="1" dirty="0"/>
              <a:t>1.Где находится Государственный Кремлевский Дворец? </a:t>
            </a:r>
            <a:endParaRPr lang="ru-RU" dirty="0"/>
          </a:p>
          <a:p>
            <a:r>
              <a:rPr lang="ru-RU" i="1" dirty="0"/>
              <a:t>2.Какова цена билета? </a:t>
            </a:r>
            <a:endParaRPr lang="ru-RU" dirty="0"/>
          </a:p>
          <a:p>
            <a:r>
              <a:rPr lang="ru-RU" i="1" dirty="0"/>
              <a:t>3.На какой концерт куплен билет?</a:t>
            </a:r>
            <a:endParaRPr lang="ru-RU" dirty="0"/>
          </a:p>
          <a:p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Задание №2 проверяет умение находить и извлекать </a:t>
            </a:r>
            <a:r>
              <a:rPr lang="ru-RU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информацию.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i="1" dirty="0">
                <a:solidFill>
                  <a:srgbClr val="0A0A0A"/>
                </a:solidFill>
              </a:rPr>
              <a:t>ЗАДАНИЕ №</a:t>
            </a:r>
            <a:r>
              <a:rPr lang="ru-RU" i="1" dirty="0">
                <a:solidFill>
                  <a:srgbClr val="0A0A0A"/>
                </a:solidFill>
              </a:rPr>
              <a:t>3</a:t>
            </a:r>
            <a:endParaRPr lang="ru-RU" dirty="0">
              <a:solidFill>
                <a:srgbClr val="0A0A0A"/>
              </a:solidFill>
            </a:endParaRPr>
          </a:p>
          <a:p>
            <a:r>
              <a:rPr lang="ru-RU" b="1" i="1" dirty="0"/>
              <a:t>Ответьте на вопросы. Обведите правильный ответ на билете.</a:t>
            </a:r>
            <a:endParaRPr lang="ru-RU" dirty="0"/>
          </a:p>
          <a:p>
            <a:pPr lvl="0"/>
            <a:r>
              <a:rPr lang="ru-RU" i="1" dirty="0"/>
              <a:t>Укажите номер билета.</a:t>
            </a:r>
            <a:endParaRPr lang="ru-RU" dirty="0"/>
          </a:p>
          <a:p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Задание №3 проверяет умение находить и извлекать </a:t>
            </a:r>
            <a:r>
              <a:rPr lang="ru-RU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информацию.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r>
              <a:rPr lang="ru-RU" b="1" i="1" dirty="0" smtClean="0">
                <a:solidFill>
                  <a:srgbClr val="0A0A0A"/>
                </a:solidFill>
              </a:rPr>
              <a:t>Задание </a:t>
            </a:r>
            <a:r>
              <a:rPr lang="ru-RU" b="1" i="1" dirty="0">
                <a:solidFill>
                  <a:srgbClr val="0A0A0A"/>
                </a:solidFill>
              </a:rPr>
              <a:t>№4</a:t>
            </a:r>
            <a:endParaRPr lang="ru-RU" b="1" dirty="0">
              <a:solidFill>
                <a:srgbClr val="0A0A0A"/>
              </a:solidFill>
            </a:endParaRPr>
          </a:p>
          <a:p>
            <a:r>
              <a:rPr lang="ru-RU" b="1" i="1" dirty="0"/>
              <a:t>Ответьте на вопросы. Обведите правильный ответ на билете.</a:t>
            </a:r>
            <a:endParaRPr lang="ru-RU" dirty="0"/>
          </a:p>
          <a:p>
            <a:pPr lvl="0"/>
            <a:r>
              <a:rPr lang="ru-RU" i="1" dirty="0"/>
              <a:t>Когда был в Москве человек, купивший билет? </a:t>
            </a:r>
            <a:endParaRPr lang="ru-RU" dirty="0"/>
          </a:p>
          <a:p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Задание №4 проверяет умение интегрировать и интерпретировать    </a:t>
            </a:r>
            <a:r>
              <a:rPr lang="ru-RU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информацию.</a:t>
            </a:r>
          </a:p>
          <a:p>
            <a:endParaRPr lang="ru-RU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rgbClr val="0A0A0A"/>
                </a:solidFill>
              </a:rPr>
              <a:t>ЗАДАНИЕ </a:t>
            </a:r>
            <a:r>
              <a:rPr lang="ru-RU" b="1" i="1" dirty="0" smtClean="0">
                <a:solidFill>
                  <a:srgbClr val="0A0A0A"/>
                </a:solidFill>
              </a:rPr>
              <a:t>№</a:t>
            </a:r>
            <a:r>
              <a:rPr lang="ru-RU" i="1" dirty="0" smtClean="0">
                <a:solidFill>
                  <a:srgbClr val="0A0A0A"/>
                </a:solidFill>
              </a:rPr>
              <a:t>5</a:t>
            </a:r>
            <a:endParaRPr lang="ru-RU" dirty="0">
              <a:solidFill>
                <a:srgbClr val="0A0A0A"/>
              </a:solidFill>
            </a:endParaRPr>
          </a:p>
          <a:p>
            <a:r>
              <a:rPr lang="ru-RU" i="1" dirty="0" smtClean="0"/>
              <a:t>1</a:t>
            </a:r>
            <a:r>
              <a:rPr lang="ru-RU" i="1" dirty="0"/>
              <a:t>. Даёт ли билет право посещать выставку без приглашения? </a:t>
            </a:r>
            <a:endParaRPr lang="ru-RU" dirty="0"/>
          </a:p>
          <a:p>
            <a:r>
              <a:rPr lang="ru-RU" i="1" dirty="0"/>
              <a:t>2. К какой льготной категории относится человек, купивший билет? </a:t>
            </a:r>
            <a:endParaRPr lang="ru-RU" dirty="0"/>
          </a:p>
          <a:p>
            <a:r>
              <a:rPr lang="ru-RU" i="1" dirty="0"/>
              <a:t>3. Каким способом был оплачен билет? </a:t>
            </a:r>
            <a:endParaRPr lang="ru-RU" dirty="0"/>
          </a:p>
          <a:p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Задание </a:t>
            </a:r>
            <a:r>
              <a:rPr lang="ru-RU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№5 </a:t>
            </a:r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проверяет  умение осмыслить и оценить информацию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80175" y="269575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Практикум 3. «Разработка заданий по читательской грамотности»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Цель: разработка заданий, направленных на развитие читательской грамотности обучающихся.</a:t>
            </a: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236725" y="856225"/>
            <a:ext cx="8514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Количество заданий – </a:t>
            </a:r>
            <a:r>
              <a:rPr lang="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Задания должны проверять следующие группы читательских умений: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находить и извлекать информацию (3 задания);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интегрировать и интерпретировать информацию (3 задания);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осмыслять и оценивать содержание и форму текста (2 задания).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Типы заданий: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выбор всех правильных ответов;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задания на сопоставления;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задания с развернутым ответом;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задания на исключение неправильных утверждений.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0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ctrTitle"/>
          </p:nvPr>
        </p:nvSpPr>
        <p:spPr>
          <a:xfrm>
            <a:off x="173689" y="120418"/>
            <a:ext cx="86280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1"/>
          </p:nvPr>
        </p:nvSpPr>
        <p:spPr>
          <a:xfrm>
            <a:off x="6018177" y="259403"/>
            <a:ext cx="2428646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ru-RU" sz="2800" dirty="0">
              <a:solidFill>
                <a:srgbClr val="0A0A0A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             Схемы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A0A0A"/>
                </a:solidFill>
              </a:rPr>
              <a:t>- графические документы </a:t>
            </a:r>
            <a:r>
              <a:rPr lang="ru-RU" b="1" dirty="0">
                <a:solidFill>
                  <a:srgbClr val="0A0A0A"/>
                </a:solidFill>
              </a:rPr>
              <a:t>(графическая модель системы), на которых в виде условных обозначений или изображений показаны составные части некоторой системы и связи между </a:t>
            </a:r>
            <a:r>
              <a:rPr lang="ru-RU" b="1" dirty="0" smtClean="0">
                <a:solidFill>
                  <a:srgbClr val="0A0A0A"/>
                </a:solidFill>
              </a:rPr>
              <a:t>ними</a:t>
            </a:r>
            <a:r>
              <a:rPr lang="ru-RU" b="1" dirty="0">
                <a:solidFill>
                  <a:srgbClr val="0A0A0A"/>
                </a:solidFill>
              </a:rPr>
              <a:t>.</a:t>
            </a:r>
            <a:endParaRPr b="1" dirty="0">
              <a:solidFill>
                <a:srgbClr val="0A0A0A"/>
              </a:solidFill>
            </a:endParaRPr>
          </a:p>
        </p:txBody>
      </p:sp>
      <p:pic>
        <p:nvPicPr>
          <p:cNvPr id="3074" name="Picture 2" descr="C:\Users\ASUS\Desktop\2222222222222222222\Screenshot_20221022_002607_Gall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87" r="1012" b="1387"/>
          <a:stretch/>
        </p:blipFill>
        <p:spPr bwMode="auto">
          <a:xfrm>
            <a:off x="446514" y="142672"/>
            <a:ext cx="5163103" cy="50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1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>
            <a:spLocks noGrp="1"/>
          </p:cNvSpPr>
          <p:nvPr>
            <p:ph type="subTitle" idx="1"/>
          </p:nvPr>
        </p:nvSpPr>
        <p:spPr>
          <a:xfrm>
            <a:off x="365180" y="154355"/>
            <a:ext cx="83877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2. Построение </a:t>
            </a:r>
            <a:r>
              <a:rPr lang="ru-RU" sz="1400" b="1" dirty="0">
                <a:solidFill>
                  <a:srgbClr val="C00000"/>
                </a:solidFill>
              </a:rPr>
              <a:t>смысловых опор (схемы, скетчи, коллаж и др.).</a:t>
            </a:r>
            <a:endParaRPr lang="ru-RU" sz="14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Рисунок 4" descr="C:\Users\ASUS\Desktop\2222222222222222222\Screenshot_20221021_213952_Driv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3340"/>
          <a:stretch/>
        </p:blipFill>
        <p:spPr bwMode="auto">
          <a:xfrm>
            <a:off x="327395" y="808507"/>
            <a:ext cx="5444349" cy="4079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4416" y="1324020"/>
            <a:ext cx="31128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i="1" dirty="0" smtClean="0"/>
              <a:t> </a:t>
            </a:r>
            <a:r>
              <a:rPr lang="ru-RU" i="1" dirty="0"/>
              <a:t>Согласно определению Марка </a:t>
            </a:r>
            <a:r>
              <a:rPr lang="ru-RU" i="1" dirty="0" err="1" smtClean="0"/>
              <a:t>Роуди</a:t>
            </a:r>
            <a:r>
              <a:rPr lang="ru-RU" i="1" dirty="0" smtClean="0"/>
              <a:t>, автора </a:t>
            </a:r>
            <a:r>
              <a:rPr lang="ru-RU" i="1" dirty="0"/>
              <a:t>книги «Визуальные заметки</a:t>
            </a:r>
            <a:r>
              <a:rPr lang="ru-RU" i="1" dirty="0" smtClean="0"/>
              <a:t>», </a:t>
            </a:r>
            <a:r>
              <a:rPr lang="ru-RU" i="1" dirty="0">
                <a:solidFill>
                  <a:srgbClr val="C00000"/>
                </a:solidFill>
              </a:rPr>
              <a:t>«</a:t>
            </a:r>
            <a:r>
              <a:rPr lang="ru-RU" i="1" dirty="0" err="1">
                <a:solidFill>
                  <a:srgbClr val="C00000"/>
                </a:solidFill>
              </a:rPr>
              <a:t>cкетчи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— это разнообразные визуальные заметки, состоящие из рукописного текста, рисунков, схем и изобразительных элементов, таких как стрелки, рамки, </a:t>
            </a:r>
            <a:r>
              <a:rPr lang="ru-RU" i="1" dirty="0" err="1"/>
              <a:t>типографика</a:t>
            </a:r>
            <a:r>
              <a:rPr lang="ru-RU" i="1" dirty="0"/>
              <a:t> и линии». Автор уточняет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 </a:t>
            </a:r>
            <a:r>
              <a:rPr lang="ru-RU" i="1" dirty="0"/>
              <a:t>«</a:t>
            </a:r>
            <a:r>
              <a:rPr lang="ru-RU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Скетчи</a:t>
            </a:r>
            <a:r>
              <a:rPr lang="ru-RU" i="1" dirty="0"/>
              <a:t> — это </a:t>
            </a:r>
            <a:r>
              <a:rPr lang="ru-RU" i="1" dirty="0" err="1"/>
              <a:t>cпособ</a:t>
            </a:r>
            <a:r>
              <a:rPr lang="ru-RU" i="1" dirty="0"/>
              <a:t> мышления</a:t>
            </a:r>
            <a:r>
              <a:rPr lang="ru-RU" dirty="0"/>
              <a:t> </a:t>
            </a:r>
            <a:r>
              <a:rPr lang="ru-RU" i="1" dirty="0"/>
              <a:t>на бумаге с использованием изображений и слов»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>
            <a:spLocks noGrp="1"/>
          </p:cNvSpPr>
          <p:nvPr>
            <p:ph type="subTitle" idx="1"/>
          </p:nvPr>
        </p:nvSpPr>
        <p:spPr>
          <a:xfrm>
            <a:off x="365180" y="154355"/>
            <a:ext cx="83877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200"/>
              </a:spcBef>
            </a:pPr>
            <a:r>
              <a:rPr lang="ru-RU" sz="1400" b="1" dirty="0" smtClean="0">
                <a:solidFill>
                  <a:srgbClr val="C00000"/>
                </a:solidFill>
              </a:rPr>
              <a:t>2. Построение </a:t>
            </a:r>
            <a:r>
              <a:rPr lang="ru-RU" sz="1400" b="1" dirty="0">
                <a:solidFill>
                  <a:srgbClr val="C00000"/>
                </a:solidFill>
              </a:rPr>
              <a:t>смысловых опор (схемы, скетчи, коллаж и др.).</a:t>
            </a:r>
            <a:endParaRPr lang="ru-RU" sz="1400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026" name="Picture 2" descr="C:\Users\ASUS\Desktop\2222222222222222222\Screenshot_20221022_002843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4" y="992818"/>
            <a:ext cx="3009089" cy="39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70051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590</Words>
  <Application>Microsoft Office PowerPoint</Application>
  <PresentationFormat>Экран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Nunito</vt:lpstr>
      <vt:lpstr>Microsoft Sans Serif</vt:lpstr>
      <vt:lpstr>Maven Pro</vt:lpstr>
      <vt:lpstr>Momentum</vt:lpstr>
      <vt:lpstr>Формирование читательской грамотности на уроках русского языка и литературы  в 5-9 классах  </vt:lpstr>
      <vt:lpstr>Для чего формировать читательскую грамотность?</vt:lpstr>
      <vt:lpstr>Презентация PowerPoint</vt:lpstr>
      <vt:lpstr>1. Работа с несплошными текстами.  Ответьте на вопросы. Обведите правильный ответ на билете. 1. В каком месяце состоится представление? 2. Какие профессиональные ограничения введены для зрителей? 3. Какое место ваше? Задание №1 проверяет умение находить и извлекать информацию. </vt:lpstr>
      <vt:lpstr>Презентация PowerPoint</vt:lpstr>
      <vt:lpstr>Практикум 3. «Разработка заданий по читательской грамотности»  Цель: разработка заданий, направленных на развитие читательской грамотности обучающихся. </vt:lpstr>
      <vt:lpstr> </vt:lpstr>
      <vt:lpstr>Презентация PowerPoint</vt:lpstr>
      <vt:lpstr>Презентация PowerPoint</vt:lpstr>
      <vt:lpstr>Цифровой инструмент «Облако слов». </vt:lpstr>
      <vt:lpstr>3. Создание вторичных текстов (пересказ, синквейн, сторителлинг).  Примеры синквейна: Манилов  Ленивый, бесхозяйственный Мечтает, сидит дома, ничего не делает Почему он такой? Потому что «мертвая душа».   Ноздрев Хвастливый, драчливый. Играет в карты, пьет и врет. Страсть к чему угодно. Почему он такой? «Мертвая душа». Плюшкин Скупой, жадный, пустой. Все копит, но не для себя. Когда-то был живой, А теперь «мертвая душа»!   </vt:lpstr>
      <vt:lpstr>3. Создание вторичных текстов.  Требования от Е.В. Пугача, преподавателя ОЦ «Сириус», писателя, критика, университетского преподавателя</vt:lpstr>
      <vt:lpstr>Создание вторичных текстов</vt:lpstr>
      <vt:lpstr>Как можно использовать эти приемы на уроке, например, по сказу П.П. Бажова «Хозяйка горы Медной»?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на уроках русского языка и литературы в 5-9 классах  </dc:title>
  <cp:lastModifiedBy>ASUS</cp:lastModifiedBy>
  <cp:revision>11</cp:revision>
  <dcterms:modified xsi:type="dcterms:W3CDTF">2022-10-21T17:03:57Z</dcterms:modified>
</cp:coreProperties>
</file>